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2" d="100"/>
          <a:sy n="122" d="100"/>
        </p:scale>
        <p:origin x="-392"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3961973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599" cy="2006399"/>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599"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599"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599"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499" cy="4982099"/>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199"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264475"/>
            <a:ext cx="8183700" cy="1473600"/>
          </a:xfrm>
          <a:prstGeom prst="rect">
            <a:avLst/>
          </a:prstGeom>
        </p:spPr>
        <p:txBody>
          <a:bodyPr lIns="91425" tIns="91425" rIns="91425" bIns="91425" anchor="b" anchorCtr="0">
            <a:noAutofit/>
          </a:bodyPr>
          <a:lstStyle/>
          <a:p>
            <a:pPr lvl="0">
              <a:spcBef>
                <a:spcPts val="0"/>
              </a:spcBef>
              <a:buNone/>
            </a:pPr>
            <a:r>
              <a:rPr lang="en" sz="3900"/>
              <a:t>Questions on Metals, Nonmetals and the Periodic Table</a:t>
            </a:r>
          </a:p>
        </p:txBody>
      </p:sp>
      <p:sp>
        <p:nvSpPr>
          <p:cNvPr id="59" name="Shape 59"/>
          <p:cNvSpPr txBox="1">
            <a:spLocks noGrp="1"/>
          </p:cNvSpPr>
          <p:nvPr>
            <p:ph type="subTitle" idx="1"/>
          </p:nvPr>
        </p:nvSpPr>
        <p:spPr>
          <a:xfrm>
            <a:off x="485875" y="1738075"/>
            <a:ext cx="8183700" cy="8610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73100"/>
            <a:ext cx="8520599" cy="623400"/>
          </a:xfrm>
          <a:prstGeom prst="rect">
            <a:avLst/>
          </a:prstGeom>
        </p:spPr>
        <p:txBody>
          <a:bodyPr lIns="91425" tIns="91425" rIns="91425" bIns="91425" anchor="t" anchorCtr="0">
            <a:noAutofit/>
          </a:bodyPr>
          <a:lstStyle/>
          <a:p>
            <a:pPr lvl="0">
              <a:spcBef>
                <a:spcPts val="0"/>
              </a:spcBef>
              <a:buNone/>
            </a:pPr>
            <a:r>
              <a:rPr lang="en"/>
              <a:t>Section 2: Organizing the Periodic Table</a:t>
            </a:r>
          </a:p>
        </p:txBody>
      </p:sp>
      <p:sp>
        <p:nvSpPr>
          <p:cNvPr id="65" name="Shape 65"/>
          <p:cNvSpPr txBox="1">
            <a:spLocks noGrp="1"/>
          </p:cNvSpPr>
          <p:nvPr>
            <p:ph type="body" idx="1"/>
          </p:nvPr>
        </p:nvSpPr>
        <p:spPr>
          <a:xfrm>
            <a:off x="52275" y="784075"/>
            <a:ext cx="9020399" cy="40688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900">
                <a:solidFill>
                  <a:srgbClr val="000000"/>
                </a:solidFill>
              </a:rPr>
              <a:t>1a. </a:t>
            </a:r>
            <a:r>
              <a:rPr lang="en" sz="1900" b="1">
                <a:solidFill>
                  <a:srgbClr val="000000"/>
                </a:solidFill>
              </a:rPr>
              <a:t>Question: </a:t>
            </a:r>
            <a:r>
              <a:rPr lang="en" sz="1900">
                <a:solidFill>
                  <a:srgbClr val="000000"/>
                </a:solidFill>
              </a:rPr>
              <a:t>In what order did Mendeleev arrange the elements on the first periodic table? </a:t>
            </a:r>
            <a:r>
              <a:rPr lang="en" sz="1900" b="1">
                <a:solidFill>
                  <a:srgbClr val="990000"/>
                </a:solidFill>
              </a:rPr>
              <a:t>Answer: </a:t>
            </a:r>
            <a:r>
              <a:rPr lang="en" sz="1900">
                <a:solidFill>
                  <a:srgbClr val="990000"/>
                </a:solidFill>
              </a:rPr>
              <a:t>Mendeleev arranged the elements by </a:t>
            </a:r>
            <a:r>
              <a:rPr lang="en" sz="1900" b="1">
                <a:solidFill>
                  <a:srgbClr val="990000"/>
                </a:solidFill>
              </a:rPr>
              <a:t>increasing atomic mass.</a:t>
            </a:r>
          </a:p>
          <a:p>
            <a:pPr lvl="0" rtl="0">
              <a:lnSpc>
                <a:spcPct val="100000"/>
              </a:lnSpc>
              <a:spcBef>
                <a:spcPts val="0"/>
              </a:spcBef>
              <a:spcAft>
                <a:spcPts val="0"/>
              </a:spcAft>
              <a:buNone/>
            </a:pPr>
            <a:endParaRPr sz="1000">
              <a:solidFill>
                <a:srgbClr val="990000"/>
              </a:solidFill>
            </a:endParaRPr>
          </a:p>
          <a:p>
            <a:pPr lvl="0" rtl="0">
              <a:lnSpc>
                <a:spcPct val="100000"/>
              </a:lnSpc>
              <a:spcBef>
                <a:spcPts val="0"/>
              </a:spcBef>
              <a:spcAft>
                <a:spcPts val="0"/>
              </a:spcAft>
              <a:buNone/>
            </a:pPr>
            <a:r>
              <a:rPr lang="en" sz="1900">
                <a:solidFill>
                  <a:schemeClr val="dk2"/>
                </a:solidFill>
              </a:rPr>
              <a:t>1b. </a:t>
            </a:r>
            <a:r>
              <a:rPr lang="en" sz="1900" b="1">
                <a:solidFill>
                  <a:schemeClr val="dk2"/>
                </a:solidFill>
              </a:rPr>
              <a:t>Question: </a:t>
            </a:r>
            <a:r>
              <a:rPr lang="en" sz="1900">
                <a:solidFill>
                  <a:schemeClr val="dk2"/>
                </a:solidFill>
              </a:rPr>
              <a:t>What pattern did Mendeleev discover when he arranged the elements? </a:t>
            </a:r>
            <a:r>
              <a:rPr lang="en" sz="1900" b="1">
                <a:solidFill>
                  <a:srgbClr val="990000"/>
                </a:solidFill>
              </a:rPr>
              <a:t>Answer: </a:t>
            </a:r>
            <a:r>
              <a:rPr lang="en" sz="1900">
                <a:solidFill>
                  <a:srgbClr val="990000"/>
                </a:solidFill>
              </a:rPr>
              <a:t>Mendeleev saw patterns in melting point, color, atomic mass, density, # of bonds that could form.</a:t>
            </a:r>
          </a:p>
          <a:p>
            <a:pPr lvl="0" rtl="0">
              <a:lnSpc>
                <a:spcPct val="100000"/>
              </a:lnSpc>
              <a:spcBef>
                <a:spcPts val="0"/>
              </a:spcBef>
              <a:spcAft>
                <a:spcPts val="0"/>
              </a:spcAft>
              <a:buNone/>
            </a:pPr>
            <a:endParaRPr sz="1000">
              <a:solidFill>
                <a:srgbClr val="990000"/>
              </a:solidFill>
            </a:endParaRPr>
          </a:p>
          <a:p>
            <a:pPr lvl="0" rtl="0">
              <a:lnSpc>
                <a:spcPct val="100000"/>
              </a:lnSpc>
              <a:spcBef>
                <a:spcPts val="0"/>
              </a:spcBef>
              <a:spcAft>
                <a:spcPts val="0"/>
              </a:spcAft>
              <a:buNone/>
            </a:pPr>
            <a:r>
              <a:rPr lang="en" sz="1900">
                <a:solidFill>
                  <a:schemeClr val="dk2"/>
                </a:solidFill>
              </a:rPr>
              <a:t>1c. </a:t>
            </a:r>
            <a:r>
              <a:rPr lang="en" sz="1900" b="1">
                <a:solidFill>
                  <a:schemeClr val="dk2"/>
                </a:solidFill>
              </a:rPr>
              <a:t>Question: </a:t>
            </a:r>
            <a:r>
              <a:rPr lang="en" sz="1900">
                <a:solidFill>
                  <a:schemeClr val="dk2"/>
                </a:solidFill>
              </a:rPr>
              <a:t>Describe two differences between Mendeleev’s table and the modern periodic table? </a:t>
            </a:r>
            <a:r>
              <a:rPr lang="en" sz="1900" b="1">
                <a:solidFill>
                  <a:srgbClr val="990000"/>
                </a:solidFill>
              </a:rPr>
              <a:t>Answer: </a:t>
            </a:r>
            <a:r>
              <a:rPr lang="en" sz="1900">
                <a:solidFill>
                  <a:srgbClr val="990000"/>
                </a:solidFill>
              </a:rPr>
              <a:t>1) Our modern table is arranged by </a:t>
            </a:r>
            <a:r>
              <a:rPr lang="en" sz="1900" b="1">
                <a:solidFill>
                  <a:srgbClr val="990000"/>
                </a:solidFill>
              </a:rPr>
              <a:t>increasing  atomic number,</a:t>
            </a:r>
            <a:r>
              <a:rPr lang="en" sz="1900">
                <a:solidFill>
                  <a:srgbClr val="990000"/>
                </a:solidFill>
              </a:rPr>
              <a:t> not atomic mass  2) Mendeleev’s table had far less elements than modern</a:t>
            </a:r>
          </a:p>
          <a:p>
            <a:pPr lvl="0" rtl="0">
              <a:lnSpc>
                <a:spcPct val="100000"/>
              </a:lnSpc>
              <a:spcBef>
                <a:spcPts val="0"/>
              </a:spcBef>
              <a:spcAft>
                <a:spcPts val="0"/>
              </a:spcAft>
              <a:buNone/>
            </a:pPr>
            <a:endParaRPr sz="1000">
              <a:solidFill>
                <a:srgbClr val="990000"/>
              </a:solidFill>
            </a:endParaRPr>
          </a:p>
          <a:p>
            <a:pPr lvl="0" rtl="0">
              <a:lnSpc>
                <a:spcPct val="100000"/>
              </a:lnSpc>
              <a:spcBef>
                <a:spcPts val="0"/>
              </a:spcBef>
              <a:spcAft>
                <a:spcPts val="0"/>
              </a:spcAft>
              <a:buClr>
                <a:schemeClr val="dk2"/>
              </a:buClr>
              <a:buSzPct val="57894"/>
              <a:buFont typeface="Arial"/>
              <a:buNone/>
            </a:pPr>
            <a:r>
              <a:rPr lang="en" sz="1900">
                <a:solidFill>
                  <a:schemeClr val="dk2"/>
                </a:solidFill>
              </a:rPr>
              <a:t>2a. </a:t>
            </a:r>
            <a:r>
              <a:rPr lang="en" sz="1900" b="1">
                <a:solidFill>
                  <a:schemeClr val="dk2"/>
                </a:solidFill>
              </a:rPr>
              <a:t>Question: </a:t>
            </a:r>
            <a:r>
              <a:rPr lang="en" sz="1900">
                <a:solidFill>
                  <a:schemeClr val="dk2"/>
                </a:solidFill>
              </a:rPr>
              <a:t>List three kinds of information about an element that can be found in a square on the periodic table? </a:t>
            </a:r>
            <a:r>
              <a:rPr lang="en" sz="1900" b="1">
                <a:solidFill>
                  <a:srgbClr val="990000"/>
                </a:solidFill>
              </a:rPr>
              <a:t>Answer: </a:t>
            </a:r>
            <a:r>
              <a:rPr lang="en" sz="1900">
                <a:solidFill>
                  <a:srgbClr val="990000"/>
                </a:solidFill>
              </a:rPr>
              <a:t>atomic number, atomic mass, chemical symbol, name.</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73100"/>
            <a:ext cx="8520599" cy="623400"/>
          </a:xfrm>
          <a:prstGeom prst="rect">
            <a:avLst/>
          </a:prstGeom>
        </p:spPr>
        <p:txBody>
          <a:bodyPr lIns="91425" tIns="91425" rIns="91425" bIns="91425" anchor="t" anchorCtr="0">
            <a:noAutofit/>
          </a:bodyPr>
          <a:lstStyle/>
          <a:p>
            <a:pPr lvl="0" rtl="0">
              <a:spcBef>
                <a:spcPts val="0"/>
              </a:spcBef>
              <a:buNone/>
            </a:pPr>
            <a:r>
              <a:rPr lang="en"/>
              <a:t>Section 2 continued</a:t>
            </a:r>
          </a:p>
        </p:txBody>
      </p:sp>
      <p:sp>
        <p:nvSpPr>
          <p:cNvPr id="71" name="Shape 71"/>
          <p:cNvSpPr txBox="1">
            <a:spLocks noGrp="1"/>
          </p:cNvSpPr>
          <p:nvPr>
            <p:ph type="body" idx="1"/>
          </p:nvPr>
        </p:nvSpPr>
        <p:spPr>
          <a:xfrm>
            <a:off x="52275" y="784075"/>
            <a:ext cx="9020399" cy="40688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900" dirty="0">
                <a:solidFill>
                  <a:srgbClr val="000000"/>
                </a:solidFill>
              </a:rPr>
              <a:t>2b. </a:t>
            </a:r>
            <a:r>
              <a:rPr lang="en" sz="1900" b="1" dirty="0">
                <a:solidFill>
                  <a:srgbClr val="000000"/>
                </a:solidFill>
              </a:rPr>
              <a:t>Question: </a:t>
            </a:r>
            <a:r>
              <a:rPr lang="en" sz="1900" dirty="0">
                <a:solidFill>
                  <a:srgbClr val="000000"/>
                </a:solidFill>
              </a:rPr>
              <a:t>What element has 47 protons in its nucleus? </a:t>
            </a:r>
            <a:r>
              <a:rPr lang="en" sz="1900" b="1" dirty="0">
                <a:solidFill>
                  <a:srgbClr val="990000"/>
                </a:solidFill>
              </a:rPr>
              <a:t>Answer: </a:t>
            </a:r>
            <a:r>
              <a:rPr lang="en" sz="1900" dirty="0">
                <a:solidFill>
                  <a:srgbClr val="990000"/>
                </a:solidFill>
              </a:rPr>
              <a:t>silver </a:t>
            </a:r>
          </a:p>
          <a:p>
            <a:pPr lvl="0" rtl="0">
              <a:lnSpc>
                <a:spcPct val="100000"/>
              </a:lnSpc>
              <a:spcBef>
                <a:spcPts val="0"/>
              </a:spcBef>
              <a:spcAft>
                <a:spcPts val="0"/>
              </a:spcAft>
              <a:buNone/>
            </a:pPr>
            <a:endParaRPr sz="1000" dirty="0">
              <a:solidFill>
                <a:srgbClr val="990000"/>
              </a:solidFill>
            </a:endParaRPr>
          </a:p>
          <a:p>
            <a:pPr lvl="0" rtl="0">
              <a:lnSpc>
                <a:spcPct val="100000"/>
              </a:lnSpc>
              <a:spcBef>
                <a:spcPts val="0"/>
              </a:spcBef>
              <a:spcAft>
                <a:spcPts val="0"/>
              </a:spcAft>
              <a:buNone/>
            </a:pPr>
            <a:r>
              <a:rPr lang="en" sz="1900" dirty="0">
                <a:solidFill>
                  <a:schemeClr val="dk2"/>
                </a:solidFill>
              </a:rPr>
              <a:t>2c. </a:t>
            </a:r>
            <a:r>
              <a:rPr lang="en" sz="1900" b="1" dirty="0">
                <a:solidFill>
                  <a:schemeClr val="dk2"/>
                </a:solidFill>
              </a:rPr>
              <a:t>Question: </a:t>
            </a:r>
            <a:r>
              <a:rPr lang="en" sz="1900" dirty="0">
                <a:solidFill>
                  <a:schemeClr val="dk2"/>
                </a:solidFill>
              </a:rPr>
              <a:t>Why aren’t the atomic masses of most elements whole numbers? </a:t>
            </a:r>
            <a:r>
              <a:rPr lang="en" sz="1900" b="1" dirty="0">
                <a:solidFill>
                  <a:srgbClr val="990000"/>
                </a:solidFill>
              </a:rPr>
              <a:t>Answer: </a:t>
            </a:r>
            <a:r>
              <a:rPr lang="en" sz="1900" dirty="0">
                <a:solidFill>
                  <a:srgbClr val="990000"/>
                </a:solidFill>
              </a:rPr>
              <a:t>Atomic mass is found by calculating the </a:t>
            </a:r>
            <a:r>
              <a:rPr lang="en" sz="1900" b="1" i="1" dirty="0">
                <a:solidFill>
                  <a:srgbClr val="990000"/>
                </a:solidFill>
              </a:rPr>
              <a:t>weighted average</a:t>
            </a:r>
            <a:r>
              <a:rPr lang="en" sz="1900" dirty="0">
                <a:solidFill>
                  <a:srgbClr val="990000"/>
                </a:solidFill>
              </a:rPr>
              <a:t> of an element’s different percentages of isotopes, each with a different atomic weight, so this average of different percentages usually ends up as a decimal.</a:t>
            </a:r>
          </a:p>
          <a:p>
            <a:pPr lvl="0" rtl="0">
              <a:lnSpc>
                <a:spcPct val="100000"/>
              </a:lnSpc>
              <a:spcBef>
                <a:spcPts val="0"/>
              </a:spcBef>
              <a:spcAft>
                <a:spcPts val="0"/>
              </a:spcAft>
              <a:buNone/>
            </a:pPr>
            <a:endParaRPr sz="1000" dirty="0">
              <a:solidFill>
                <a:srgbClr val="990000"/>
              </a:solidFill>
            </a:endParaRPr>
          </a:p>
          <a:p>
            <a:pPr lvl="0" rtl="0">
              <a:lnSpc>
                <a:spcPct val="100000"/>
              </a:lnSpc>
              <a:spcBef>
                <a:spcPts val="0"/>
              </a:spcBef>
              <a:spcAft>
                <a:spcPts val="0"/>
              </a:spcAft>
              <a:buNone/>
            </a:pPr>
            <a:r>
              <a:rPr lang="en" sz="1900" dirty="0">
                <a:solidFill>
                  <a:schemeClr val="dk2"/>
                </a:solidFill>
              </a:rPr>
              <a:t>3a. </a:t>
            </a:r>
            <a:r>
              <a:rPr lang="en" sz="1900" b="1" dirty="0">
                <a:solidFill>
                  <a:schemeClr val="dk2"/>
                </a:solidFill>
              </a:rPr>
              <a:t>Question: </a:t>
            </a:r>
            <a:r>
              <a:rPr lang="en" sz="1900" dirty="0">
                <a:solidFill>
                  <a:schemeClr val="dk2"/>
                </a:solidFill>
              </a:rPr>
              <a:t>What does an element’s location on the periodic table tell you about that element?  </a:t>
            </a:r>
            <a:r>
              <a:rPr lang="en" sz="1900" b="1" dirty="0">
                <a:solidFill>
                  <a:srgbClr val="990000"/>
                </a:solidFill>
              </a:rPr>
              <a:t>Answer: </a:t>
            </a:r>
            <a:r>
              <a:rPr lang="en" sz="1900" dirty="0">
                <a:solidFill>
                  <a:srgbClr val="990000"/>
                </a:solidFill>
              </a:rPr>
              <a:t>reactivity, what kind of element it is. For metal, groups further to the right are less reactive, to the left are more reactive.</a:t>
            </a:r>
          </a:p>
          <a:p>
            <a:pPr lvl="0" rtl="0">
              <a:lnSpc>
                <a:spcPct val="100000"/>
              </a:lnSpc>
              <a:spcBef>
                <a:spcPts val="0"/>
              </a:spcBef>
              <a:spcAft>
                <a:spcPts val="0"/>
              </a:spcAft>
              <a:buNone/>
            </a:pPr>
            <a:endParaRPr sz="1000" dirty="0">
              <a:solidFill>
                <a:srgbClr val="990000"/>
              </a:solidFill>
            </a:endParaRPr>
          </a:p>
          <a:p>
            <a:pPr lvl="0" rtl="0">
              <a:lnSpc>
                <a:spcPct val="100000"/>
              </a:lnSpc>
              <a:spcBef>
                <a:spcPts val="0"/>
              </a:spcBef>
              <a:spcAft>
                <a:spcPts val="0"/>
              </a:spcAft>
              <a:buNone/>
            </a:pPr>
            <a:r>
              <a:rPr lang="en" sz="1900" dirty="0">
                <a:solidFill>
                  <a:schemeClr val="dk2"/>
                </a:solidFill>
              </a:rPr>
              <a:t>3b. </a:t>
            </a:r>
            <a:r>
              <a:rPr lang="en" sz="1900" b="1" dirty="0">
                <a:solidFill>
                  <a:schemeClr val="dk2"/>
                </a:solidFill>
              </a:rPr>
              <a:t>Question: </a:t>
            </a:r>
            <a:r>
              <a:rPr lang="en" sz="1900" dirty="0">
                <a:solidFill>
                  <a:schemeClr val="dk2"/>
                </a:solidFill>
              </a:rPr>
              <a:t>Use the periodic table to name two elements that you would expect to have properties much like those of calcium: </a:t>
            </a:r>
            <a:r>
              <a:rPr lang="en" sz="1900" b="1" dirty="0">
                <a:solidFill>
                  <a:srgbClr val="990000"/>
                </a:solidFill>
              </a:rPr>
              <a:t>Answer: </a:t>
            </a:r>
            <a:r>
              <a:rPr lang="en" sz="1900" dirty="0">
                <a:solidFill>
                  <a:srgbClr val="990000"/>
                </a:solidFill>
              </a:rPr>
              <a:t>group 2, so beryllium, magnesium, strontium, barium, </a:t>
            </a:r>
            <a:r>
              <a:rPr lang="en" sz="1900" dirty="0" smtClean="0">
                <a:solidFill>
                  <a:srgbClr val="990000"/>
                </a:solidFill>
              </a:rPr>
              <a:t>radium</a:t>
            </a:r>
            <a:r>
              <a:rPr lang="en-US" sz="1900" dirty="0" smtClean="0">
                <a:solidFill>
                  <a:srgbClr val="990000"/>
                </a:solidFill>
              </a:rPr>
              <a:t>.</a:t>
            </a:r>
            <a:endParaRPr lang="en" sz="1900" dirty="0">
              <a:solidFill>
                <a:srgbClr val="990000"/>
              </a:solidFill>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73100"/>
            <a:ext cx="8520599" cy="623400"/>
          </a:xfrm>
          <a:prstGeom prst="rect">
            <a:avLst/>
          </a:prstGeom>
        </p:spPr>
        <p:txBody>
          <a:bodyPr lIns="91425" tIns="91425" rIns="91425" bIns="91425" anchor="t" anchorCtr="0">
            <a:noAutofit/>
          </a:bodyPr>
          <a:lstStyle/>
          <a:p>
            <a:pPr lvl="0" rtl="0">
              <a:spcBef>
                <a:spcPts val="0"/>
              </a:spcBef>
              <a:buNone/>
            </a:pPr>
            <a:r>
              <a:rPr lang="en"/>
              <a:t>Section 3: Metals</a:t>
            </a:r>
          </a:p>
        </p:txBody>
      </p:sp>
      <p:sp>
        <p:nvSpPr>
          <p:cNvPr id="77" name="Shape 77"/>
          <p:cNvSpPr txBox="1">
            <a:spLocks noGrp="1"/>
          </p:cNvSpPr>
          <p:nvPr>
            <p:ph type="body" idx="1"/>
          </p:nvPr>
        </p:nvSpPr>
        <p:spPr>
          <a:xfrm>
            <a:off x="52275" y="784075"/>
            <a:ext cx="9020399" cy="40688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900">
                <a:solidFill>
                  <a:srgbClr val="000000"/>
                </a:solidFill>
              </a:rPr>
              <a:t>1a. </a:t>
            </a:r>
            <a:r>
              <a:rPr lang="en" sz="1900" b="1">
                <a:solidFill>
                  <a:srgbClr val="000000"/>
                </a:solidFill>
              </a:rPr>
              <a:t>Question: </a:t>
            </a:r>
            <a:r>
              <a:rPr lang="en" sz="1900">
                <a:solidFill>
                  <a:srgbClr val="000000"/>
                </a:solidFill>
              </a:rPr>
              <a:t>What properties of metals do the terms conductivity and ductility describe?  </a:t>
            </a:r>
            <a:r>
              <a:rPr lang="en" sz="1900" b="1">
                <a:solidFill>
                  <a:srgbClr val="990000"/>
                </a:solidFill>
              </a:rPr>
              <a:t>Answer: </a:t>
            </a:r>
            <a:r>
              <a:rPr lang="en" sz="1900">
                <a:solidFill>
                  <a:srgbClr val="990000"/>
                </a:solidFill>
              </a:rPr>
              <a:t>physical properties.</a:t>
            </a:r>
          </a:p>
          <a:p>
            <a:pPr lvl="0" rtl="0">
              <a:lnSpc>
                <a:spcPct val="100000"/>
              </a:lnSpc>
              <a:spcBef>
                <a:spcPts val="0"/>
              </a:spcBef>
              <a:spcAft>
                <a:spcPts val="0"/>
              </a:spcAft>
              <a:buNone/>
            </a:pPr>
            <a:endParaRPr sz="1000">
              <a:solidFill>
                <a:srgbClr val="990000"/>
              </a:solidFill>
            </a:endParaRPr>
          </a:p>
          <a:p>
            <a:pPr lvl="0" rtl="0">
              <a:lnSpc>
                <a:spcPct val="100000"/>
              </a:lnSpc>
              <a:spcBef>
                <a:spcPts val="0"/>
              </a:spcBef>
              <a:spcAft>
                <a:spcPts val="0"/>
              </a:spcAft>
              <a:buNone/>
            </a:pPr>
            <a:r>
              <a:rPr lang="en" sz="1900">
                <a:solidFill>
                  <a:schemeClr val="dk2"/>
                </a:solidFill>
              </a:rPr>
              <a:t>1b. </a:t>
            </a:r>
            <a:r>
              <a:rPr lang="en" sz="1900" b="1">
                <a:solidFill>
                  <a:schemeClr val="dk2"/>
                </a:solidFill>
              </a:rPr>
              <a:t>Question: </a:t>
            </a:r>
            <a:r>
              <a:rPr lang="en" sz="1900">
                <a:solidFill>
                  <a:schemeClr val="dk2"/>
                </a:solidFill>
              </a:rPr>
              <a:t>Give an example of how the ductility of a metal can be useful. </a:t>
            </a:r>
            <a:r>
              <a:rPr lang="en" sz="1900" b="1">
                <a:solidFill>
                  <a:srgbClr val="990000"/>
                </a:solidFill>
              </a:rPr>
              <a:t>Answer: </a:t>
            </a:r>
            <a:r>
              <a:rPr lang="en" sz="1900">
                <a:solidFill>
                  <a:srgbClr val="990000"/>
                </a:solidFill>
              </a:rPr>
              <a:t>Ductile metals like copper can be stretched into long, thin wires and used as electrical wire.</a:t>
            </a:r>
          </a:p>
          <a:p>
            <a:pPr lvl="0" rtl="0">
              <a:lnSpc>
                <a:spcPct val="100000"/>
              </a:lnSpc>
              <a:spcBef>
                <a:spcPts val="0"/>
              </a:spcBef>
              <a:spcAft>
                <a:spcPts val="0"/>
              </a:spcAft>
              <a:buNone/>
            </a:pPr>
            <a:endParaRPr sz="1000">
              <a:solidFill>
                <a:srgbClr val="990000"/>
              </a:solidFill>
            </a:endParaRPr>
          </a:p>
          <a:p>
            <a:pPr lvl="0" rtl="0">
              <a:lnSpc>
                <a:spcPct val="100000"/>
              </a:lnSpc>
              <a:spcBef>
                <a:spcPts val="0"/>
              </a:spcBef>
              <a:spcAft>
                <a:spcPts val="0"/>
              </a:spcAft>
              <a:buNone/>
            </a:pPr>
            <a:r>
              <a:rPr lang="en" sz="1900">
                <a:solidFill>
                  <a:schemeClr val="dk2"/>
                </a:solidFill>
              </a:rPr>
              <a:t>1c. </a:t>
            </a:r>
            <a:r>
              <a:rPr lang="en" sz="1900" b="1">
                <a:solidFill>
                  <a:schemeClr val="dk2"/>
                </a:solidFill>
              </a:rPr>
              <a:t>Question: </a:t>
            </a:r>
            <a:r>
              <a:rPr lang="en" sz="1900">
                <a:solidFill>
                  <a:schemeClr val="dk2"/>
                </a:solidFill>
              </a:rPr>
              <a:t>What properties of metals led to the use of plastic or wood handles on many metal cooking utensils? Explain. </a:t>
            </a:r>
            <a:r>
              <a:rPr lang="en" sz="1900" b="1">
                <a:solidFill>
                  <a:srgbClr val="990000"/>
                </a:solidFill>
              </a:rPr>
              <a:t>Answer: </a:t>
            </a:r>
            <a:r>
              <a:rPr lang="en" sz="1900">
                <a:solidFill>
                  <a:srgbClr val="990000"/>
                </a:solidFill>
              </a:rPr>
              <a:t>Metals are very good at conducting heat, so metal handles on pots/pans could get too hot. More insulating materials like wood and plastic wouldn’t get as hot.</a:t>
            </a:r>
          </a:p>
          <a:p>
            <a:pPr lvl="0" rtl="0">
              <a:lnSpc>
                <a:spcPct val="100000"/>
              </a:lnSpc>
              <a:spcBef>
                <a:spcPts val="0"/>
              </a:spcBef>
              <a:spcAft>
                <a:spcPts val="0"/>
              </a:spcAft>
              <a:buNone/>
            </a:pPr>
            <a:endParaRPr sz="1000">
              <a:solidFill>
                <a:schemeClr val="dk2"/>
              </a:solidFill>
            </a:endParaRPr>
          </a:p>
          <a:p>
            <a:pPr lvl="0" rtl="0">
              <a:lnSpc>
                <a:spcPct val="100000"/>
              </a:lnSpc>
              <a:spcBef>
                <a:spcPts val="0"/>
              </a:spcBef>
              <a:spcAft>
                <a:spcPts val="0"/>
              </a:spcAft>
              <a:buNone/>
            </a:pPr>
            <a:r>
              <a:rPr lang="en" sz="1900">
                <a:solidFill>
                  <a:schemeClr val="dk2"/>
                </a:solidFill>
              </a:rPr>
              <a:t>2a. </a:t>
            </a:r>
            <a:r>
              <a:rPr lang="en" sz="1900" b="1">
                <a:solidFill>
                  <a:schemeClr val="dk2"/>
                </a:solidFill>
              </a:rPr>
              <a:t>Question: </a:t>
            </a:r>
            <a:r>
              <a:rPr lang="en" sz="1900">
                <a:solidFill>
                  <a:schemeClr val="dk2"/>
                </a:solidFill>
              </a:rPr>
              <a:t>What family of elements contains the most reactive metals? </a:t>
            </a:r>
            <a:r>
              <a:rPr lang="en" sz="1900" b="1">
                <a:solidFill>
                  <a:srgbClr val="990000"/>
                </a:solidFill>
              </a:rPr>
              <a:t>Answer: </a:t>
            </a:r>
            <a:r>
              <a:rPr lang="en" sz="1900">
                <a:solidFill>
                  <a:srgbClr val="990000"/>
                </a:solidFill>
              </a:rPr>
              <a:t>Group 1, Alkali metals.</a:t>
            </a:r>
          </a:p>
          <a:p>
            <a:pPr lvl="0" rtl="0">
              <a:lnSpc>
                <a:spcPct val="100000"/>
              </a:lnSpc>
              <a:spcBef>
                <a:spcPts val="0"/>
              </a:spcBef>
              <a:spcAft>
                <a:spcPts val="0"/>
              </a:spcAft>
              <a:buNone/>
            </a:pPr>
            <a:endParaRPr sz="1000">
              <a:solidFill>
                <a:srgbClr val="990000"/>
              </a:solidFill>
            </a:endParaRPr>
          </a:p>
          <a:p>
            <a:pPr lvl="0" rtl="0">
              <a:lnSpc>
                <a:spcPct val="100000"/>
              </a:lnSpc>
              <a:spcBef>
                <a:spcPts val="0"/>
              </a:spcBef>
              <a:spcAft>
                <a:spcPts val="0"/>
              </a:spcAft>
              <a:buNone/>
            </a:pPr>
            <a:endParaRPr sz="1900">
              <a:solidFill>
                <a:srgbClr val="990000"/>
              </a:solidFill>
            </a:endParaRPr>
          </a:p>
          <a:p>
            <a:pPr lvl="0" rtl="0">
              <a:lnSpc>
                <a:spcPct val="100000"/>
              </a:lnSpc>
              <a:spcBef>
                <a:spcPts val="0"/>
              </a:spcBef>
              <a:spcAft>
                <a:spcPts val="0"/>
              </a:spcAft>
              <a:buNone/>
            </a:pPr>
            <a:endParaRPr sz="1900" b="1">
              <a:solidFill>
                <a:srgbClr val="990000"/>
              </a:solidFill>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73100"/>
            <a:ext cx="8520599" cy="623400"/>
          </a:xfrm>
          <a:prstGeom prst="rect">
            <a:avLst/>
          </a:prstGeom>
        </p:spPr>
        <p:txBody>
          <a:bodyPr lIns="91425" tIns="91425" rIns="91425" bIns="91425" anchor="t" anchorCtr="0">
            <a:noAutofit/>
          </a:bodyPr>
          <a:lstStyle/>
          <a:p>
            <a:pPr lvl="0" rtl="0">
              <a:spcBef>
                <a:spcPts val="0"/>
              </a:spcBef>
              <a:buNone/>
            </a:pPr>
            <a:r>
              <a:rPr lang="en"/>
              <a:t>Section 3 continued</a:t>
            </a:r>
          </a:p>
        </p:txBody>
      </p:sp>
      <p:sp>
        <p:nvSpPr>
          <p:cNvPr id="83" name="Shape 83"/>
          <p:cNvSpPr txBox="1">
            <a:spLocks noGrp="1"/>
          </p:cNvSpPr>
          <p:nvPr>
            <p:ph type="body" idx="1"/>
          </p:nvPr>
        </p:nvSpPr>
        <p:spPr>
          <a:xfrm>
            <a:off x="52275" y="784075"/>
            <a:ext cx="9220499" cy="40458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2"/>
              </a:buClr>
              <a:buSzPct val="57894"/>
              <a:buFont typeface="Arial"/>
              <a:buNone/>
            </a:pPr>
            <a:r>
              <a:rPr lang="en" sz="1900" dirty="0">
                <a:solidFill>
                  <a:schemeClr val="dk2"/>
                </a:solidFill>
              </a:rPr>
              <a:t>2b. </a:t>
            </a:r>
            <a:r>
              <a:rPr lang="en" sz="1900" b="1" dirty="0">
                <a:solidFill>
                  <a:schemeClr val="dk2"/>
                </a:solidFill>
              </a:rPr>
              <a:t>Question: </a:t>
            </a:r>
            <a:r>
              <a:rPr lang="en" sz="1900" dirty="0">
                <a:solidFill>
                  <a:schemeClr val="dk2"/>
                </a:solidFill>
              </a:rPr>
              <a:t>What area of the periodic table is the best place to look for a metal that could be used to coat another metal to protect it from corrosion? </a:t>
            </a:r>
            <a:r>
              <a:rPr lang="en" sz="1900" b="1" dirty="0">
                <a:solidFill>
                  <a:srgbClr val="990000"/>
                </a:solidFill>
              </a:rPr>
              <a:t>Answer: </a:t>
            </a:r>
            <a:r>
              <a:rPr lang="en" sz="1900" dirty="0">
                <a:solidFill>
                  <a:srgbClr val="990000"/>
                </a:solidFill>
              </a:rPr>
              <a:t>Right side of the transition metals, groups 10-14, because they are less reactive metals.</a:t>
            </a:r>
          </a:p>
          <a:p>
            <a:pPr lvl="0" rtl="0">
              <a:lnSpc>
                <a:spcPct val="100000"/>
              </a:lnSpc>
              <a:spcBef>
                <a:spcPts val="0"/>
              </a:spcBef>
              <a:spcAft>
                <a:spcPts val="0"/>
              </a:spcAft>
              <a:buClr>
                <a:schemeClr val="dk2"/>
              </a:buClr>
              <a:buSzPct val="110000"/>
              <a:buFont typeface="Arial"/>
              <a:buNone/>
            </a:pPr>
            <a:endParaRPr sz="1000" dirty="0">
              <a:solidFill>
                <a:schemeClr val="dk2"/>
              </a:solidFill>
            </a:endParaRPr>
          </a:p>
          <a:p>
            <a:pPr lvl="0" rtl="0">
              <a:lnSpc>
                <a:spcPct val="100000"/>
              </a:lnSpc>
              <a:spcBef>
                <a:spcPts val="0"/>
              </a:spcBef>
              <a:spcAft>
                <a:spcPts val="0"/>
              </a:spcAft>
              <a:buNone/>
            </a:pPr>
            <a:r>
              <a:rPr lang="en" sz="1900" dirty="0">
                <a:solidFill>
                  <a:schemeClr val="dk2"/>
                </a:solidFill>
              </a:rPr>
              <a:t>2c. </a:t>
            </a:r>
            <a:r>
              <a:rPr lang="en" sz="1900" b="1" dirty="0">
                <a:solidFill>
                  <a:schemeClr val="dk2"/>
                </a:solidFill>
              </a:rPr>
              <a:t>Question: </a:t>
            </a:r>
            <a:r>
              <a:rPr lang="en" sz="1900" dirty="0">
                <a:solidFill>
                  <a:schemeClr val="dk2"/>
                </a:solidFill>
              </a:rPr>
              <a:t>If scientists could produce element 120, what predictions would you make about its reactivity? </a:t>
            </a:r>
            <a:r>
              <a:rPr lang="en" sz="1900" b="1" dirty="0">
                <a:solidFill>
                  <a:srgbClr val="990000"/>
                </a:solidFill>
              </a:rPr>
              <a:t>Answer: </a:t>
            </a:r>
            <a:r>
              <a:rPr lang="en" sz="1900" dirty="0">
                <a:solidFill>
                  <a:srgbClr val="990000"/>
                </a:solidFill>
              </a:rPr>
              <a:t>It would be in group 2, so it would be similar to an Alkali Earth metal such as calcium, and therefore quite </a:t>
            </a:r>
            <a:r>
              <a:rPr lang="en" sz="1900" dirty="0" smtClean="0">
                <a:solidFill>
                  <a:srgbClr val="990000"/>
                </a:solidFill>
              </a:rPr>
              <a:t>reactive</a:t>
            </a:r>
            <a:r>
              <a:rPr lang="en-US" sz="1900" dirty="0" smtClean="0">
                <a:solidFill>
                  <a:srgbClr val="990000"/>
                </a:solidFill>
              </a:rPr>
              <a:t>.</a:t>
            </a:r>
            <a:endParaRPr lang="en" sz="1900" dirty="0">
              <a:solidFill>
                <a:srgbClr val="990000"/>
              </a:solidFill>
            </a:endParaRPr>
          </a:p>
          <a:p>
            <a:pPr lvl="0" rtl="0">
              <a:lnSpc>
                <a:spcPct val="100000"/>
              </a:lnSpc>
              <a:spcBef>
                <a:spcPts val="0"/>
              </a:spcBef>
              <a:spcAft>
                <a:spcPts val="0"/>
              </a:spcAft>
              <a:buClr>
                <a:schemeClr val="dk2"/>
              </a:buClr>
              <a:buSzPct val="110000"/>
              <a:buFont typeface="Arial"/>
              <a:buNone/>
            </a:pPr>
            <a:endParaRPr sz="1000" dirty="0">
              <a:solidFill>
                <a:srgbClr val="990000"/>
              </a:solidFill>
            </a:endParaRPr>
          </a:p>
          <a:p>
            <a:pPr lvl="0" rtl="0">
              <a:lnSpc>
                <a:spcPct val="100000"/>
              </a:lnSpc>
              <a:spcBef>
                <a:spcPts val="0"/>
              </a:spcBef>
              <a:spcAft>
                <a:spcPts val="0"/>
              </a:spcAft>
              <a:buNone/>
            </a:pPr>
            <a:r>
              <a:rPr lang="en" sz="1900" dirty="0">
                <a:solidFill>
                  <a:srgbClr val="000000"/>
                </a:solidFill>
              </a:rPr>
              <a:t>3a. </a:t>
            </a:r>
            <a:r>
              <a:rPr lang="en" sz="1900" b="1" dirty="0">
                <a:solidFill>
                  <a:srgbClr val="000000"/>
                </a:solidFill>
              </a:rPr>
              <a:t>Question: </a:t>
            </a:r>
            <a:r>
              <a:rPr lang="en" sz="1900" dirty="0">
                <a:solidFill>
                  <a:srgbClr val="000000"/>
                </a:solidFill>
              </a:rPr>
              <a:t>Describe the general process by which new elements are synthesized. </a:t>
            </a:r>
            <a:r>
              <a:rPr lang="en" sz="1900" b="1" dirty="0">
                <a:solidFill>
                  <a:srgbClr val="990000"/>
                </a:solidFill>
              </a:rPr>
              <a:t>Answer: </a:t>
            </a:r>
            <a:r>
              <a:rPr lang="en" sz="1900" dirty="0">
                <a:solidFill>
                  <a:srgbClr val="990000"/>
                </a:solidFill>
              </a:rPr>
              <a:t>Particle accelerators force the atoms of different elements to smash together at very high speeds. When this happens the nuclei of different elements can combine and produce new elements with high atomic numbers that don’t naturally exist on Earth.</a:t>
            </a:r>
          </a:p>
          <a:p>
            <a:pPr lvl="0" rtl="0">
              <a:lnSpc>
                <a:spcPct val="100000"/>
              </a:lnSpc>
              <a:spcBef>
                <a:spcPts val="0"/>
              </a:spcBef>
              <a:spcAft>
                <a:spcPts val="0"/>
              </a:spcAft>
              <a:buNone/>
            </a:pPr>
            <a:endParaRPr sz="1000" dirty="0">
              <a:solidFill>
                <a:srgbClr val="990000"/>
              </a:solidFill>
            </a:endParaRPr>
          </a:p>
          <a:p>
            <a:pPr lvl="0" rtl="0">
              <a:lnSpc>
                <a:spcPct val="100000"/>
              </a:lnSpc>
              <a:spcBef>
                <a:spcPts val="0"/>
              </a:spcBef>
              <a:spcAft>
                <a:spcPts val="0"/>
              </a:spcAft>
              <a:buNone/>
            </a:pPr>
            <a:r>
              <a:rPr lang="en" sz="1900" dirty="0">
                <a:solidFill>
                  <a:schemeClr val="dk2"/>
                </a:solidFill>
              </a:rPr>
              <a:t>3b. </a:t>
            </a:r>
            <a:r>
              <a:rPr lang="en" sz="1900" b="1" dirty="0">
                <a:solidFill>
                  <a:schemeClr val="dk2"/>
                </a:solidFill>
              </a:rPr>
              <a:t>Question: </a:t>
            </a:r>
            <a:r>
              <a:rPr lang="en" sz="1900" dirty="0">
                <a:solidFill>
                  <a:schemeClr val="dk2"/>
                </a:solidFill>
              </a:rPr>
              <a:t>How is plutonium made? </a:t>
            </a:r>
            <a:r>
              <a:rPr lang="en" sz="1900" b="1" dirty="0">
                <a:solidFill>
                  <a:srgbClr val="990000"/>
                </a:solidFill>
              </a:rPr>
              <a:t>Answer: </a:t>
            </a:r>
            <a:r>
              <a:rPr lang="en" sz="1900" dirty="0">
                <a:solidFill>
                  <a:srgbClr val="990000"/>
                </a:solidFill>
              </a:rPr>
              <a:t>By bombarding the nuclei of uranium-238 with neutrons in a nuclear reactor. </a:t>
            </a:r>
          </a:p>
          <a:p>
            <a:pPr lvl="0" rtl="0">
              <a:lnSpc>
                <a:spcPct val="100000"/>
              </a:lnSpc>
              <a:spcBef>
                <a:spcPts val="0"/>
              </a:spcBef>
              <a:spcAft>
                <a:spcPts val="0"/>
              </a:spcAft>
              <a:buNone/>
            </a:pPr>
            <a:endParaRPr sz="1900" dirty="0">
              <a:solidFill>
                <a:srgbClr val="990000"/>
              </a:solidFill>
            </a:endParaRP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73100"/>
            <a:ext cx="8520599" cy="623400"/>
          </a:xfrm>
          <a:prstGeom prst="rect">
            <a:avLst/>
          </a:prstGeom>
        </p:spPr>
        <p:txBody>
          <a:bodyPr lIns="91425" tIns="91425" rIns="91425" bIns="91425" anchor="t" anchorCtr="0">
            <a:noAutofit/>
          </a:bodyPr>
          <a:lstStyle/>
          <a:p>
            <a:pPr lvl="0" rtl="0">
              <a:spcBef>
                <a:spcPts val="0"/>
              </a:spcBef>
              <a:buNone/>
            </a:pPr>
            <a:r>
              <a:rPr lang="en"/>
              <a:t>Section 4: Metalloids and Nonmetals</a:t>
            </a:r>
          </a:p>
        </p:txBody>
      </p:sp>
      <p:sp>
        <p:nvSpPr>
          <p:cNvPr id="89" name="Shape 89"/>
          <p:cNvSpPr txBox="1">
            <a:spLocks noGrp="1"/>
          </p:cNvSpPr>
          <p:nvPr>
            <p:ph type="body" idx="1"/>
          </p:nvPr>
        </p:nvSpPr>
        <p:spPr>
          <a:xfrm>
            <a:off x="73175" y="696500"/>
            <a:ext cx="8999399" cy="41564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900" dirty="0">
                <a:solidFill>
                  <a:srgbClr val="000000"/>
                </a:solidFill>
              </a:rPr>
              <a:t>1a. </a:t>
            </a:r>
            <a:r>
              <a:rPr lang="en" sz="1900" b="1" dirty="0">
                <a:solidFill>
                  <a:srgbClr val="000000"/>
                </a:solidFill>
              </a:rPr>
              <a:t>Question: </a:t>
            </a:r>
            <a:r>
              <a:rPr lang="en" sz="1900" dirty="0">
                <a:solidFill>
                  <a:srgbClr val="000000"/>
                </a:solidFill>
              </a:rPr>
              <a:t>What physical and chemical properties are found among the nonmetals? </a:t>
            </a:r>
            <a:r>
              <a:rPr lang="en" sz="1900" b="1" dirty="0">
                <a:solidFill>
                  <a:srgbClr val="990000"/>
                </a:solidFill>
              </a:rPr>
              <a:t>Answer: Physical: </a:t>
            </a:r>
            <a:r>
              <a:rPr lang="en" sz="1900" dirty="0">
                <a:solidFill>
                  <a:srgbClr val="990000"/>
                </a:solidFill>
              </a:rPr>
              <a:t>Dull color, low density, 10/16 are gases, bad conductors of heat</a:t>
            </a:r>
            <a:r>
              <a:rPr lang="en" sz="1900" b="1" dirty="0">
                <a:solidFill>
                  <a:srgbClr val="990000"/>
                </a:solidFill>
              </a:rPr>
              <a:t>. Chemical: </a:t>
            </a:r>
            <a:r>
              <a:rPr lang="en" sz="1900" dirty="0">
                <a:solidFill>
                  <a:srgbClr val="990000"/>
                </a:solidFill>
              </a:rPr>
              <a:t>Many are reactive, noble gases (group 18) completely </a:t>
            </a:r>
            <a:r>
              <a:rPr lang="en" sz="1900" dirty="0" smtClean="0">
                <a:solidFill>
                  <a:srgbClr val="990000"/>
                </a:solidFill>
              </a:rPr>
              <a:t>unreactive</a:t>
            </a:r>
            <a:r>
              <a:rPr lang="en-US" sz="1900" dirty="0" smtClean="0">
                <a:solidFill>
                  <a:srgbClr val="990000"/>
                </a:solidFill>
              </a:rPr>
              <a:t>.</a:t>
            </a:r>
            <a:endParaRPr lang="en" sz="1900" dirty="0">
              <a:solidFill>
                <a:srgbClr val="990000"/>
              </a:solidFill>
            </a:endParaRPr>
          </a:p>
          <a:p>
            <a:pPr lvl="0" rtl="0">
              <a:lnSpc>
                <a:spcPct val="100000"/>
              </a:lnSpc>
              <a:spcBef>
                <a:spcPts val="0"/>
              </a:spcBef>
              <a:spcAft>
                <a:spcPts val="0"/>
              </a:spcAft>
              <a:buNone/>
            </a:pPr>
            <a:endParaRPr sz="1000" dirty="0">
              <a:solidFill>
                <a:srgbClr val="990000"/>
              </a:solidFill>
            </a:endParaRPr>
          </a:p>
          <a:p>
            <a:pPr lvl="0" rtl="0">
              <a:lnSpc>
                <a:spcPct val="100000"/>
              </a:lnSpc>
              <a:spcBef>
                <a:spcPts val="0"/>
              </a:spcBef>
              <a:spcAft>
                <a:spcPts val="0"/>
              </a:spcAft>
              <a:buNone/>
            </a:pPr>
            <a:r>
              <a:rPr lang="en" sz="1900" dirty="0">
                <a:solidFill>
                  <a:schemeClr val="dk2"/>
                </a:solidFill>
              </a:rPr>
              <a:t>1b. </a:t>
            </a:r>
            <a:r>
              <a:rPr lang="en" sz="1900" b="1" dirty="0">
                <a:solidFill>
                  <a:schemeClr val="dk2"/>
                </a:solidFill>
              </a:rPr>
              <a:t>Question: </a:t>
            </a:r>
            <a:r>
              <a:rPr lang="en" sz="1900" dirty="0">
                <a:solidFill>
                  <a:schemeClr val="dk2"/>
                </a:solidFill>
              </a:rPr>
              <a:t>What happens to the atoms of most nonmetals when they react with other elements? </a:t>
            </a:r>
            <a:r>
              <a:rPr lang="en" sz="1900" b="1" dirty="0">
                <a:solidFill>
                  <a:srgbClr val="990000"/>
                </a:solidFill>
              </a:rPr>
              <a:t>Answer: </a:t>
            </a:r>
            <a:r>
              <a:rPr lang="en" sz="1900" dirty="0">
                <a:solidFill>
                  <a:srgbClr val="990000"/>
                </a:solidFill>
              </a:rPr>
              <a:t>Nonmetals </a:t>
            </a:r>
            <a:r>
              <a:rPr lang="en" sz="1900" i="1" dirty="0">
                <a:solidFill>
                  <a:srgbClr val="990000"/>
                </a:solidFill>
              </a:rPr>
              <a:t>gain electrons</a:t>
            </a:r>
            <a:r>
              <a:rPr lang="en" sz="1900" dirty="0">
                <a:solidFill>
                  <a:srgbClr val="990000"/>
                </a:solidFill>
              </a:rPr>
              <a:t> in chemical reactions.</a:t>
            </a:r>
          </a:p>
          <a:p>
            <a:pPr lvl="0" rtl="0">
              <a:lnSpc>
                <a:spcPct val="100000"/>
              </a:lnSpc>
              <a:spcBef>
                <a:spcPts val="0"/>
              </a:spcBef>
              <a:spcAft>
                <a:spcPts val="0"/>
              </a:spcAft>
              <a:buNone/>
            </a:pPr>
            <a:endParaRPr sz="1000" dirty="0">
              <a:solidFill>
                <a:srgbClr val="990000"/>
              </a:solidFill>
            </a:endParaRPr>
          </a:p>
          <a:p>
            <a:pPr lvl="0" rtl="0">
              <a:lnSpc>
                <a:spcPct val="100000"/>
              </a:lnSpc>
              <a:spcBef>
                <a:spcPts val="0"/>
              </a:spcBef>
              <a:spcAft>
                <a:spcPts val="0"/>
              </a:spcAft>
              <a:buNone/>
            </a:pPr>
            <a:r>
              <a:rPr lang="en" sz="1900" dirty="0">
                <a:solidFill>
                  <a:schemeClr val="dk2"/>
                </a:solidFill>
              </a:rPr>
              <a:t>1c. </a:t>
            </a:r>
            <a:r>
              <a:rPr lang="en" sz="1900" b="1" dirty="0">
                <a:solidFill>
                  <a:schemeClr val="dk2"/>
                </a:solidFill>
              </a:rPr>
              <a:t>Question: </a:t>
            </a:r>
            <a:r>
              <a:rPr lang="en" sz="1900" dirty="0">
                <a:solidFill>
                  <a:schemeClr val="dk2"/>
                </a:solidFill>
              </a:rPr>
              <a:t>How do the physical and chemical properties of the Halogens (group 17) compare with those of the noble gases?  </a:t>
            </a:r>
            <a:r>
              <a:rPr lang="en" sz="1900" b="1" dirty="0">
                <a:solidFill>
                  <a:srgbClr val="990000"/>
                </a:solidFill>
              </a:rPr>
              <a:t>Answer: </a:t>
            </a:r>
            <a:r>
              <a:rPr lang="en" sz="1900" dirty="0">
                <a:solidFill>
                  <a:srgbClr val="990000"/>
                </a:solidFill>
              </a:rPr>
              <a:t>Physically similar. Chemically, halogens are extremely reactive and combine with many elements, whereas noble gases are stable and won’t react with other elements.</a:t>
            </a:r>
          </a:p>
          <a:p>
            <a:pPr lvl="0" rtl="0">
              <a:lnSpc>
                <a:spcPct val="100000"/>
              </a:lnSpc>
              <a:spcBef>
                <a:spcPts val="0"/>
              </a:spcBef>
              <a:spcAft>
                <a:spcPts val="0"/>
              </a:spcAft>
              <a:buNone/>
            </a:pPr>
            <a:endParaRPr sz="1000" dirty="0">
              <a:solidFill>
                <a:srgbClr val="990000"/>
              </a:solidFill>
            </a:endParaRPr>
          </a:p>
          <a:p>
            <a:pPr lvl="0" rtl="0">
              <a:lnSpc>
                <a:spcPct val="100000"/>
              </a:lnSpc>
              <a:spcBef>
                <a:spcPts val="0"/>
              </a:spcBef>
              <a:spcAft>
                <a:spcPts val="0"/>
              </a:spcAft>
              <a:buNone/>
            </a:pPr>
            <a:r>
              <a:rPr lang="en" sz="1900" dirty="0">
                <a:solidFill>
                  <a:schemeClr val="dk2"/>
                </a:solidFill>
              </a:rPr>
              <a:t>2a. </a:t>
            </a:r>
            <a:r>
              <a:rPr lang="en" sz="1900" b="1" dirty="0">
                <a:solidFill>
                  <a:schemeClr val="dk2"/>
                </a:solidFill>
              </a:rPr>
              <a:t>Question: </a:t>
            </a:r>
            <a:r>
              <a:rPr lang="en" sz="1900" dirty="0">
                <a:solidFill>
                  <a:schemeClr val="dk2"/>
                </a:solidFill>
              </a:rPr>
              <a:t>Where in the periodic table are metalloids found? </a:t>
            </a:r>
            <a:r>
              <a:rPr lang="en" sz="1900" b="1" dirty="0">
                <a:solidFill>
                  <a:srgbClr val="990000"/>
                </a:solidFill>
              </a:rPr>
              <a:t>Answer: </a:t>
            </a:r>
            <a:r>
              <a:rPr lang="en" sz="1900" dirty="0">
                <a:solidFill>
                  <a:srgbClr val="990000"/>
                </a:solidFill>
              </a:rPr>
              <a:t>On the “staircase” between groups 13-17.</a:t>
            </a:r>
          </a:p>
          <a:p>
            <a:pPr lvl="0" rtl="0">
              <a:lnSpc>
                <a:spcPct val="100000"/>
              </a:lnSpc>
              <a:spcBef>
                <a:spcPts val="0"/>
              </a:spcBef>
              <a:spcAft>
                <a:spcPts val="0"/>
              </a:spcAft>
              <a:buNone/>
            </a:pPr>
            <a:endParaRPr sz="1900" dirty="0">
              <a:solidFill>
                <a:schemeClr val="dk2"/>
              </a:solidFill>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73100"/>
            <a:ext cx="8520599" cy="623400"/>
          </a:xfrm>
          <a:prstGeom prst="rect">
            <a:avLst/>
          </a:prstGeom>
        </p:spPr>
        <p:txBody>
          <a:bodyPr lIns="91425" tIns="91425" rIns="91425" bIns="91425" anchor="t" anchorCtr="0">
            <a:noAutofit/>
          </a:bodyPr>
          <a:lstStyle/>
          <a:p>
            <a:pPr lvl="0" rtl="0">
              <a:spcBef>
                <a:spcPts val="0"/>
              </a:spcBef>
              <a:buNone/>
            </a:pPr>
            <a:r>
              <a:rPr lang="en"/>
              <a:t>Section 4 continued</a:t>
            </a:r>
          </a:p>
        </p:txBody>
      </p:sp>
      <p:sp>
        <p:nvSpPr>
          <p:cNvPr id="95" name="Shape 95"/>
          <p:cNvSpPr txBox="1">
            <a:spLocks noGrp="1"/>
          </p:cNvSpPr>
          <p:nvPr>
            <p:ph type="body" idx="1"/>
          </p:nvPr>
        </p:nvSpPr>
        <p:spPr>
          <a:xfrm>
            <a:off x="73175" y="696500"/>
            <a:ext cx="8999399" cy="41564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900">
                <a:solidFill>
                  <a:schemeClr val="dk2"/>
                </a:solidFill>
              </a:rPr>
              <a:t>2b. </a:t>
            </a:r>
            <a:r>
              <a:rPr lang="en" sz="1900" b="1">
                <a:solidFill>
                  <a:schemeClr val="dk2"/>
                </a:solidFill>
              </a:rPr>
              <a:t>Question: </a:t>
            </a:r>
            <a:r>
              <a:rPr lang="en" sz="1900">
                <a:solidFill>
                  <a:schemeClr val="dk2"/>
                </a:solidFill>
              </a:rPr>
              <a:t>What are three uses of metalloids? </a:t>
            </a:r>
            <a:r>
              <a:rPr lang="en" sz="1900" b="1">
                <a:solidFill>
                  <a:srgbClr val="990000"/>
                </a:solidFill>
              </a:rPr>
              <a:t>Answer: </a:t>
            </a:r>
            <a:r>
              <a:rPr lang="en" sz="1900">
                <a:solidFill>
                  <a:srgbClr val="990000"/>
                </a:solidFill>
              </a:rPr>
              <a:t>Metalloids can conduct electricity, can be used to make semiconductors, and are used in some cleaning products.</a:t>
            </a:r>
          </a:p>
          <a:p>
            <a:pPr lvl="0" rtl="0">
              <a:lnSpc>
                <a:spcPct val="100000"/>
              </a:lnSpc>
              <a:spcBef>
                <a:spcPts val="0"/>
              </a:spcBef>
              <a:spcAft>
                <a:spcPts val="0"/>
              </a:spcAft>
              <a:buNone/>
            </a:pPr>
            <a:endParaRPr sz="1900">
              <a:solidFill>
                <a:schemeClr val="dk2"/>
              </a:solidFill>
            </a:endParaRPr>
          </a:p>
          <a:p>
            <a:pPr lvl="0" rtl="0">
              <a:lnSpc>
                <a:spcPct val="100000"/>
              </a:lnSpc>
              <a:spcBef>
                <a:spcPts val="0"/>
              </a:spcBef>
              <a:spcAft>
                <a:spcPts val="0"/>
              </a:spcAft>
              <a:buNone/>
            </a:pPr>
            <a:r>
              <a:rPr lang="en" sz="1900">
                <a:solidFill>
                  <a:schemeClr val="dk2"/>
                </a:solidFill>
              </a:rPr>
              <a:t>2c. </a:t>
            </a:r>
            <a:r>
              <a:rPr lang="en" sz="1900" b="1">
                <a:solidFill>
                  <a:schemeClr val="dk2"/>
                </a:solidFill>
              </a:rPr>
              <a:t>Question: </a:t>
            </a:r>
            <a:r>
              <a:rPr lang="en" sz="1900">
                <a:solidFill>
                  <a:schemeClr val="dk2"/>
                </a:solidFill>
              </a:rPr>
              <a:t>What property makes certain metalloids useful as “switches” to turn a small electric current on and off? </a:t>
            </a:r>
            <a:r>
              <a:rPr lang="en" sz="1900" b="1">
                <a:solidFill>
                  <a:srgbClr val="990000"/>
                </a:solidFill>
              </a:rPr>
              <a:t>Answer: </a:t>
            </a:r>
            <a:r>
              <a:rPr lang="en" sz="1900">
                <a:solidFill>
                  <a:srgbClr val="990000"/>
                </a:solidFill>
              </a:rPr>
              <a:t>Some metalloids, mainly silicon, have a </a:t>
            </a:r>
            <a:r>
              <a:rPr lang="en" sz="1900" i="1">
                <a:solidFill>
                  <a:srgbClr val="990000"/>
                </a:solidFill>
              </a:rPr>
              <a:t>varying ability to conduct electricity</a:t>
            </a:r>
            <a:r>
              <a:rPr lang="en" sz="1900">
                <a:solidFill>
                  <a:srgbClr val="990000"/>
                </a:solidFill>
              </a:rPr>
              <a:t>, and are therefore used to make semiconductors.</a:t>
            </a:r>
          </a:p>
          <a:p>
            <a:pPr lvl="0" rtl="0">
              <a:lnSpc>
                <a:spcPct val="100000"/>
              </a:lnSpc>
              <a:spcBef>
                <a:spcPts val="0"/>
              </a:spcBef>
              <a:spcAft>
                <a:spcPts val="0"/>
              </a:spcAft>
              <a:buNone/>
            </a:pPr>
            <a:endParaRPr sz="1900">
              <a:solidFill>
                <a:schemeClr val="dk2"/>
              </a:solidFill>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899</Words>
  <Application>Microsoft Macintosh PowerPoint</Application>
  <PresentationFormat>On-screen Show (16:9)</PresentationFormat>
  <Paragraphs>46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Raleway</vt:lpstr>
      <vt:lpstr>Source Sans Pro</vt:lpstr>
      <vt:lpstr>plum</vt:lpstr>
      <vt:lpstr>Questions on Metals, Nonmetals and the Periodic Table</vt:lpstr>
      <vt:lpstr>Section 2: Organizing the Periodic Table</vt:lpstr>
      <vt:lpstr>Section 2 continued</vt:lpstr>
      <vt:lpstr>Section 3: Metals</vt:lpstr>
      <vt:lpstr>Section 3 continued</vt:lpstr>
      <vt:lpstr>Section 4: Metalloids and Nonmetals</vt:lpstr>
      <vt:lpstr>Section 4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on Metals, Nonmetals and the Periodic Table</dc:title>
  <cp:lastModifiedBy>Jesse Taylor-Waldman</cp:lastModifiedBy>
  <cp:revision>1</cp:revision>
  <dcterms:modified xsi:type="dcterms:W3CDTF">2016-02-24T02:03:26Z</dcterms:modified>
</cp:coreProperties>
</file>